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3"/>
  </p:notesMasterIdLst>
  <p:sldIdLst>
    <p:sldId id="600" r:id="rId3"/>
    <p:sldId id="685" r:id="rId4"/>
    <p:sldId id="1157" r:id="rId5"/>
    <p:sldId id="786" r:id="rId6"/>
    <p:sldId id="1158" r:id="rId7"/>
    <p:sldId id="1199" r:id="rId8"/>
    <p:sldId id="1160" r:id="rId9"/>
    <p:sldId id="1159" r:id="rId10"/>
    <p:sldId id="1161" r:id="rId11"/>
    <p:sldId id="1178" r:id="rId12"/>
    <p:sldId id="1166" r:id="rId13"/>
    <p:sldId id="1169" r:id="rId14"/>
    <p:sldId id="1170" r:id="rId15"/>
    <p:sldId id="1171" r:id="rId16"/>
    <p:sldId id="1173" r:id="rId17"/>
    <p:sldId id="1172" r:id="rId18"/>
    <p:sldId id="1174" r:id="rId19"/>
    <p:sldId id="1167" r:id="rId20"/>
    <p:sldId id="1168" r:id="rId21"/>
    <p:sldId id="1175" r:id="rId22"/>
    <p:sldId id="1176" r:id="rId23"/>
    <p:sldId id="1177" r:id="rId24"/>
    <p:sldId id="1179" r:id="rId25"/>
    <p:sldId id="1180" r:id="rId26"/>
    <p:sldId id="1181" r:id="rId27"/>
    <p:sldId id="1182" r:id="rId28"/>
    <p:sldId id="1183" r:id="rId29"/>
    <p:sldId id="1197" r:id="rId30"/>
    <p:sldId id="1162" r:id="rId31"/>
    <p:sldId id="1208" r:id="rId32"/>
    <p:sldId id="1207" r:id="rId33"/>
    <p:sldId id="1122" r:id="rId34"/>
    <p:sldId id="1123" r:id="rId35"/>
    <p:sldId id="1153" r:id="rId36"/>
    <p:sldId id="1155" r:id="rId37"/>
    <p:sldId id="1156" r:id="rId38"/>
    <p:sldId id="1163" r:id="rId39"/>
    <p:sldId id="1164" r:id="rId40"/>
    <p:sldId id="1206" r:id="rId41"/>
    <p:sldId id="1184" r:id="rId42"/>
    <p:sldId id="1185" r:id="rId43"/>
    <p:sldId id="1186" r:id="rId44"/>
    <p:sldId id="1187" r:id="rId45"/>
    <p:sldId id="1188" r:id="rId46"/>
    <p:sldId id="1189" r:id="rId47"/>
    <p:sldId id="1190" r:id="rId48"/>
    <p:sldId id="1191" r:id="rId49"/>
    <p:sldId id="1192" r:id="rId50"/>
    <p:sldId id="1193" r:id="rId51"/>
    <p:sldId id="1194" r:id="rId52"/>
    <p:sldId id="1195" r:id="rId53"/>
    <p:sldId id="1202" r:id="rId54"/>
    <p:sldId id="1203" r:id="rId55"/>
    <p:sldId id="1204" r:id="rId56"/>
    <p:sldId id="1196" r:id="rId57"/>
    <p:sldId id="1198" r:id="rId58"/>
    <p:sldId id="1201" r:id="rId59"/>
    <p:sldId id="1165" r:id="rId60"/>
    <p:sldId id="1205" r:id="rId61"/>
    <p:sldId id="1209" r:id="rId62"/>
    <p:sldId id="1210" r:id="rId63"/>
    <p:sldId id="1211" r:id="rId64"/>
    <p:sldId id="1212" r:id="rId65"/>
    <p:sldId id="1213" r:id="rId66"/>
    <p:sldId id="1214" r:id="rId67"/>
    <p:sldId id="1215" r:id="rId68"/>
    <p:sldId id="1216" r:id="rId69"/>
    <p:sldId id="1217" r:id="rId70"/>
    <p:sldId id="1218" r:id="rId71"/>
    <p:sldId id="1200" r:id="rId7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2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5EE25-D279-4E8A-82B2-242DE63316C2}" type="datetimeFigureOut">
              <a:rPr lang="zh-TW" altLang="en-US" smtClean="0"/>
              <a:t>2024/12/16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385DD-EE97-4EFF-903D-627A021F56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216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565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8113E-90F7-59B8-DB07-B7D49D3C1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D0D6407-1029-684A-8683-842DDD1138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28CA046-80D3-0EA3-6DA5-DED743738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1392B2-E925-33EA-988D-005A3910E3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159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4B42F-6A22-ED0D-4D04-0837E70A8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F1D3AAC4-470B-4965-5E07-6959190564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392F23E-956B-E9D8-0959-9C9815397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DA3915-9F10-47B0-F595-FF892A557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864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26DD6-73B3-C357-5C78-3F7344EDE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56645BC-3922-B5ED-5D00-C431B9F2A5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DB64062-6C43-F0CE-BA2F-B7079CB90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FF59C3-2E78-B5EB-8BD0-23C2BAAA68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663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89837-4DDF-B047-DA44-5478FFF5F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38397BB-DD28-3ED6-53C2-87A2FF515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E45B413-C68E-238E-9E32-7EAF8EC4F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02E257-6047-5248-BA81-AB2F247F81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982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643F1-22FD-8B1F-2ECC-CFD094C77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61A6E3C-A5B3-22DB-87BB-FF69AB21D3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E99D59F-6AFC-E144-3303-AE812E36B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573F23-73A7-DC8E-BC12-4B3877C83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030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07AE7-AE1F-DF5A-F6E1-FEB75F436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34026C8-4FA8-6F42-5A4C-468429B9F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DDA9CF0-E24E-8C79-A56E-31C7AF500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15A085-D3A7-0893-9704-AC3B0BA95C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457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8E1C9-94D3-B8B2-C05F-492E5B57F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2CDCE2D6-109F-58C3-76ED-32802548F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5DE9D73-7BC0-52D0-320B-7272A1AA3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BF8CAB-F53C-63AF-F901-832748259A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535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D1155-CB33-0E94-E387-8A924736D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B5F29E3-5E72-08A9-BA20-314CC6FCDA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C2B22C5-02DB-6DFA-4C3A-235D4550C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D91D19-44EB-BAD0-7BAE-B878FADBE2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2497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61304-161F-999F-A328-B460B9379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ECEEA8F-868C-EE2D-1AC8-DCD44213E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D869749-02DC-3587-E5FA-A0FD81C57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DAECC8-E8EF-E2AF-545A-067DE371A9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989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F0019-F304-BB55-2F56-EBD7AD549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EC21E3F-06F2-F5A4-DC3D-0F1571AF3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897C8A0-BF71-9081-9037-2FA47DBF3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597FAE-3F06-940B-980A-FA1668E98E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548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555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02823-E732-E77B-B5B1-A33A9166D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C48EE76-5497-4B08-37C7-BE4D66E053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6AAFD7D-39FC-6364-562A-CBF260F44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E4D342-DCD8-BE70-2252-F864230A39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888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AA971-EB5E-0D48-D2BF-751B35E30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C689633-585F-080E-88A8-FCC77C142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B30200D-EE7D-845B-714D-4A408FD9B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F4AFE3-9904-F8E0-0EE3-E54B22F1B0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3695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CDEA6-CD54-3B37-A7F4-4DBA4E76A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3078642-4E53-2273-65CE-A63AD365C1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7919881-9E2F-4302-4729-8617880F0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7D6CFE-9545-D5C1-8E12-9CB383BBCF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1480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65FB8-FBA1-31B1-BA2D-EB5A10F8B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66F6499-5499-0232-06D6-B04BD0D4A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6A2CCF8-3ECE-CC9C-16F8-564669940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8AD2D3-98F5-FE53-997D-3ED9BEFBFF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666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A88D6-D001-A2FD-46C7-A328FC4A5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8651877-1B40-0568-41E2-71DBE6386F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BC81AE2-7EFA-537D-CEA6-4630BE7FF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95A198-4FAD-444D-8FF4-F982AB0CBF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5960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18F8E-BDC4-4F63-EF5E-CD5281517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362ADDA-76E7-997F-D112-60006749E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CD72525-D2FD-0DDF-123A-8E2744EBB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F4C3CA-7065-79E3-7DA2-7E478A1506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4000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AE320-FA2C-46B3-524C-C853F1EE5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600BE27-0D91-661D-C239-71BD60915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958073F-19AD-3897-3B6F-583030FBE4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94AAF3-459D-F115-E810-97DC373101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439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167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0113A-B3AA-6EE8-F61C-0B92E25CA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7124EDB-2CEE-A574-D4F2-0C9DBCF078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CA90331-4A6F-DFB0-FB8D-3DAB93A11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3DAD56-9D46-DD5A-8619-EACBF053AB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8333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E6BC3-D03F-3D74-87AD-C0B401AA1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5F32626-4041-15AC-24B8-22E1A71586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D76856D-E4C8-0D06-4BB2-3379B112D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2531A6-DE34-4602-8F09-7DE6F1D73E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846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FE9C1-0850-1FE3-2723-67481D4C2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A119560-357E-0424-5150-DEAE8E034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9B61224-AF17-FD72-A2FB-A263B3299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27E0B1-2097-A89C-FBE4-C3F35F411F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8133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5C78D-6FDF-A742-734B-B8D428614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9656BCA-A11D-1245-AEED-F5567BD637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CC509B7-CA9D-6A23-C535-5E0F6183C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D977A3-A988-B338-4B02-C93F222CE1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5140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0D70C-D6F1-A7C8-8EB5-FF5676C36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BEEC518-A9BF-735F-07E6-BA8BE7740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DE42848-9966-70CA-D570-088749FB7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B551E6-90CF-C006-7F78-5C369F9686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11065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98376-67A3-FFCF-26EA-431B3462B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C9D6AF95-D722-D933-C910-6692C4E61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3A04111-5922-21A9-9F09-2741326737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B796B2-7F4C-8990-DE9C-C17DE688D7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0967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B8DF1-0910-935A-72A7-477D46815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5F9FE80-B605-7FF4-4360-2FA1B7C84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FF4AEC4-BB9C-68C0-4069-53E5261AD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6B9602-1FE9-6B45-C7CF-09E2CD8040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1327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2DB68-8F6F-E96A-C745-311455104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5AF6231-FFAC-59F9-5230-69D5A90D6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E883268-D8B2-4AD0-0703-2760F5372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F8C53B-BF8C-276A-CED5-0299957FB0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4308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8C507-379E-EA32-AE41-0456ABEC1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B98B1441-7686-598D-DFD3-2ED62CA3ED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071F1F2-AB49-7DFC-B330-AC4FD36CE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D04356-46E3-78B5-5664-2C1B1028A8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9033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2E849-F150-7871-8FFE-46C0D888F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46B6059-3824-A6F3-2855-4EFC3100F3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FE36828-D13E-9B66-C83E-C48B867CC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C43672-0EEB-06F2-5B0A-9DE5821B4E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84015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A35C0-C2AF-5D2C-43AD-A99E5EF08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B15D31F-F4AC-37FE-9E77-CE23E6152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CC4A18D-00B7-DB7E-0043-9F2911F1A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F75358-2C3D-66E8-DB01-5DE5033ECF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9330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D6816-FB47-DA4C-D03C-4DBE0DB4E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8F42F97-94DE-6652-E93D-1FC1A1188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D2CBE63-14EC-B36E-A660-669023890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ADB6AF-37D6-21EF-4B4F-00914A1A74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7070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AA367-7C34-E27F-8EC9-01FF0DC95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B9F99AEB-B3C4-C14A-BC7E-1304ED50D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1C161BD-E31F-081C-0267-B104F2EE0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0C1A7A-F117-0316-2FBC-E3043536A5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298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5638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3D603-77B9-7479-D355-724A9174C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806917E5-A416-82DC-1547-03DBCEBE2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6E4312E-D8DC-1C1E-8572-C014103BD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FFC2F5-93F2-EEF3-81C4-1E093492C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601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CD950-BCCC-5F25-EABD-313B93808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F6F3B0E-BFBE-E601-4EE1-1FD62AB15B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14BBCA9-B659-C0D2-6341-D0754A707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562A44-B7FB-EA5D-D3C6-74CAD550D9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951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C7440-896A-8D8D-AE63-622D23A13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6183860-158C-6ED3-9A86-6F128F0691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B700477-4F1B-1175-F713-5FA1168C9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DFFAC0-9392-E437-00F9-E795DA2D7A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940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A7586-53BE-64F6-1F8A-7E797161D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13700C6-FC57-4899-275A-032AD787E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FF54E1D-FF43-F76B-2D74-C741C12F8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517882-8019-9D1B-1403-D142F7B604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805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D8A65-1FDF-988F-A74F-6FFE75757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5642B510-81C1-19E8-AEB3-71CED183F0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C7EEAE8-1B82-0F27-F913-658C70DBF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82D272-0626-75F5-10B2-99B9E7D87F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472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477230-0423-82AA-D331-7A75FF265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9A3D241-1501-2224-78C1-C154D9E7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71DC19-B634-1388-0DDF-3A756C09E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2024/12/16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C9D702-AD77-3EF1-7FA9-4A9029EF8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44A67A-B1B9-17F2-FFCE-9A036012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482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F5DF77-4840-A678-E9CB-03B77C99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12958BF-6EC2-02E9-3DB8-F2AAC8019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CBB793-4B23-EB1C-460F-89A4FF5DC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2024/12/16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596ACD-4D77-21E5-1B70-C49BD812F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EE3966-47C7-D4F9-B162-8DEF6FD73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773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1BEA42C-FBF6-CEAD-2146-C99616C56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C5E7354-7B67-F124-74EA-A353663F8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E77529-B833-2C67-BF68-9A5E27DD9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2024/12/16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A0AEC1-BD0F-28C1-5CB9-A8CFCE0B6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9CE5A6-F008-AA49-03ED-6F5624DC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9723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2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12/16/2024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649253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12/16/2024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2288190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6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12/16/2024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0974235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35614506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12/16/2024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0199804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8" y="609602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12/16/2024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2974633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12/16/2024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844995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7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12/16/2024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623832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198510-1007-2E74-E7F7-2C460285F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AF25B2-8962-FD63-C0E9-2F57CF5EA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B4A707-2E6D-C22E-3708-EBB13CB3D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2024/12/16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6A1C37-2CB1-9CE9-AC3A-25B69802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E6DB7D-D043-BF86-9DB9-45EBD0FC0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574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12/16/2024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5012131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12/16/2024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00918032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12/16/2024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6484691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12/16/2024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032785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2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12/16/2024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0854946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1" y="1524002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1" y="1524002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1" y="1524002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7" y="1524002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12/16/2024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2013465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12/16/2024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0345858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1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12/16/2024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3909341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12/16/2024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763804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4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12/16/2024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884360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84DEF0-9165-E4FB-1117-A47C5BA89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53F360-F6D9-8D91-14A0-C9DB7EBEF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518266-4661-03F4-2881-F026274B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2024/12/16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50B32B-F64F-8A19-0021-0CA64F82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644200-AF42-9921-E13E-DB2AACB9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5244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4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1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12/16/2024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02765885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12/16/2024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0832560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12/16/2024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885831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00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B97658-648A-450C-72F8-986F52CF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EEE8DB-F2E3-3DD3-46DA-46D96AA13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BC3F90D-65D1-65D8-42E2-847F22B0C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5346916-5DED-CEA5-8E76-FEA8BF5CC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2024/12/16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D34A9D-FE41-F506-ABF1-CBDFD55D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3B6B90-781F-1754-56AB-D81AD328C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76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3CC907-D36C-3666-341E-41BB06C76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05F83BC-993A-E3F9-4173-46AC16D97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A95C350-6127-7277-A4B6-DAC4478BE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C783F11-364F-95D2-9FFB-9086FD56A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3F6F7D5-0A2A-F341-2BDD-F2E0B49A23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A4B08A0-1F36-29B5-91A8-7CC2F53DD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2024/12/16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C96A4D6-A9E1-A718-3B4B-CEF989CD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311DBE9-637E-EC6F-B2FF-99515236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4559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B1A136-B86A-AAFC-973B-5EDEC0211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4DE7F80-639F-FEEE-D628-D5ED8E84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2024/12/16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FCE0E89-3014-E424-77F0-5CD861A67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5960DC-13AB-BD9C-A9E0-471278A17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19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5DEBE0-C9D5-90EF-B266-B99D36F32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2024/12/16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B1B2662-7A8C-DFC8-F3F7-12B02280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1612C6-B98D-8352-4DC8-B0D0A46D9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834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274E73-B4F4-A9DA-741F-2CB0BEA5A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EADAD0-B1BA-2D89-39BC-FD82BB06F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8E9D18-1C3E-D336-A37A-D883C8334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44344A-FB18-2912-22D0-0CAF15441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2024/12/16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AE228F-183F-93BB-230A-E65BED55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CB1A4D3-7511-5674-D7D1-603BB702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92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D1C094-E4BB-DB46-D6D5-FC7ACC0DB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DB96DAE-1F18-B15A-54EE-F1295F4D3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4336D64-6494-893D-8E6E-7D4680FA9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8C9C877-7C1A-C42A-11F9-003BB762C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2024/12/16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7040E47-37FE-213B-B0E2-FD0B1B59E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AC182E3-5285-9B5F-F984-5AB5F3785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009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D5BD772-20DB-2CAB-1FDD-8FB0F106A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571FCF-6FB1-2A3E-0959-31A45759E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1D3981-5931-B64E-4AB5-CE6B838ADF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ED9AC-320B-4C15-AB56-B07439D4A17D}" type="datetimeFigureOut">
              <a:rPr lang="zh-TW" altLang="en-US" smtClean="0"/>
              <a:t>2024/12/16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AF11EB-3F6A-1F7F-6523-1089DD838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7E5E4D-278A-160A-82AD-3CE9ABE01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32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2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12/16/2024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2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626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Vokturz/can-it-run-llm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847719" y="2933700"/>
            <a:ext cx="5448562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精簡參數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PEFT</a:t>
            </a:r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776427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6AF52-B17E-949E-91BE-E3428109D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F81C2E-B1CA-A71B-4AB2-541056E03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15541" y="2987040"/>
            <a:ext cx="4099560" cy="990600"/>
          </a:xfrm>
        </p:spPr>
        <p:txBody>
          <a:bodyPr/>
          <a:lstStyle/>
          <a:p>
            <a:pPr algn="just"/>
            <a:r>
              <a:rPr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Adapter</a:t>
            </a:r>
            <a:r>
              <a:rPr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endParaRPr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615254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5C0C2-45A5-9324-6052-AA37D0E9D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4B95E47-9183-B998-58C7-1C141F907EBC}"/>
              </a:ext>
            </a:extLst>
          </p:cNvPr>
          <p:cNvSpPr txBox="1"/>
          <p:nvPr/>
        </p:nvSpPr>
        <p:spPr>
          <a:xfrm>
            <a:off x="591207" y="1469176"/>
            <a:ext cx="8077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Adapter Layers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：在預訓練模型的特定層中插入輕量化的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Adapter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這些模組僅包含極少數額外參數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訓練時只需更新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adapter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的參數而非整個模型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將預訓練模型視為底層不動的「軸心」，透過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adapter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為不同任務提供模塊化的「插件」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可快速針對不同任務進行調整而不破壞原本的預訓練知識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zh-TW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A9D898F-2ACB-68CA-7C4B-DBC827FE977B}"/>
              </a:ext>
            </a:extLst>
          </p:cNvPr>
          <p:cNvSpPr txBox="1">
            <a:spLocks/>
          </p:cNvSpPr>
          <p:nvPr/>
        </p:nvSpPr>
        <p:spPr>
          <a:xfrm>
            <a:off x="1752600" y="304800"/>
            <a:ext cx="6019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Adapter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405213424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7A35D-D74B-EF69-041A-75C8C323D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A0BE379-E0CC-1ECC-3E94-A8D7BAF8D8F8}"/>
              </a:ext>
            </a:extLst>
          </p:cNvPr>
          <p:cNvSpPr txBox="1"/>
          <p:nvPr/>
        </p:nvSpPr>
        <p:spPr>
          <a:xfrm>
            <a:off x="591207" y="1348800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原來模型有很多層，每層都有很多參數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0772CF04-A3B8-B00F-ADEC-DA4DAE7EE162}"/>
              </a:ext>
            </a:extLst>
          </p:cNvPr>
          <p:cNvSpPr txBox="1">
            <a:spLocks/>
          </p:cNvSpPr>
          <p:nvPr/>
        </p:nvSpPr>
        <p:spPr>
          <a:xfrm>
            <a:off x="1752600" y="304800"/>
            <a:ext cx="6019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Adapter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491AD9D-640E-CDE2-3C0E-3408908A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3717"/>
            <a:ext cx="9144000" cy="42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7287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9F791-36B8-66FD-E45E-14033E6C6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97F8938F-16EB-7356-8466-F4C72C830FC9}"/>
              </a:ext>
            </a:extLst>
          </p:cNvPr>
          <p:cNvSpPr txBox="1"/>
          <p:nvPr/>
        </p:nvSpPr>
        <p:spPr>
          <a:xfrm>
            <a:off x="591207" y="1348800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每一次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BP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更新，都會產生一個新的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h’</a:t>
            </a:r>
            <a:endParaRPr kumimoji="1" lang="zh-TW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412A24F-37CD-3D6E-39E8-FC8DB613A7D1}"/>
              </a:ext>
            </a:extLst>
          </p:cNvPr>
          <p:cNvSpPr txBox="1">
            <a:spLocks/>
          </p:cNvSpPr>
          <p:nvPr/>
        </p:nvSpPr>
        <p:spPr>
          <a:xfrm>
            <a:off x="1752600" y="304800"/>
            <a:ext cx="6019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Adapter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AB50CD-4D50-EA4F-FE58-907C4DC20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" y="2066635"/>
            <a:ext cx="7947660" cy="455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3407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B17BE-520C-3FC1-24D1-B4072C191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8D7549D-7A51-A0FC-B13E-88054CD52194}"/>
              </a:ext>
            </a:extLst>
          </p:cNvPr>
          <p:cNvSpPr txBox="1"/>
          <p:nvPr/>
        </p:nvSpPr>
        <p:spPr>
          <a:xfrm>
            <a:off x="591207" y="1348800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transformer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為例，每一層都有參數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97CBDF5-C31D-E38E-F36A-3A49244859F6}"/>
              </a:ext>
            </a:extLst>
          </p:cNvPr>
          <p:cNvSpPr txBox="1">
            <a:spLocks/>
          </p:cNvSpPr>
          <p:nvPr/>
        </p:nvSpPr>
        <p:spPr>
          <a:xfrm>
            <a:off x="1752600" y="304800"/>
            <a:ext cx="6019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Adapter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67B580C-5F14-106F-C5EE-0CDABF2D6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075704"/>
            <a:ext cx="8648700" cy="461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874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68696-323E-2A4D-EEEE-7481156DA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808E39E-E770-FDE2-9E52-E3889C1FF454}"/>
              </a:ext>
            </a:extLst>
          </p:cNvPr>
          <p:cNvSpPr txBox="1"/>
          <p:nvPr/>
        </p:nvSpPr>
        <p:spPr>
          <a:xfrm>
            <a:off x="591207" y="1348800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參數較多的層，加上一個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adapter</a:t>
            </a:r>
            <a:endParaRPr kumimoji="1" lang="zh-TW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942602D-582F-789C-52DB-E6BCC9D04757}"/>
              </a:ext>
            </a:extLst>
          </p:cNvPr>
          <p:cNvSpPr txBox="1">
            <a:spLocks/>
          </p:cNvSpPr>
          <p:nvPr/>
        </p:nvSpPr>
        <p:spPr>
          <a:xfrm>
            <a:off x="1752600" y="304800"/>
            <a:ext cx="6019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Adapter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BA355C8-4D90-13AA-3812-2BB518BB2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72" y="1986975"/>
            <a:ext cx="8668407" cy="465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6976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FD08B-32BC-7585-C5B1-FF85CA2EC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98CF52B0-EFA8-2D79-5972-96DCA1A8E11A}"/>
              </a:ext>
            </a:extLst>
          </p:cNvPr>
          <p:cNvSpPr txBox="1"/>
          <p:nvPr/>
        </p:nvSpPr>
        <p:spPr>
          <a:xfrm>
            <a:off x="591207" y="1348800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adapter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中就是參數的更新，資料會流過原層，但更新就只調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adapter</a:t>
            </a:r>
            <a:endParaRPr kumimoji="1" lang="zh-TW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A23B1AD9-BB68-3C77-748D-EAA367FB17C4}"/>
              </a:ext>
            </a:extLst>
          </p:cNvPr>
          <p:cNvSpPr txBox="1">
            <a:spLocks/>
          </p:cNvSpPr>
          <p:nvPr/>
        </p:nvSpPr>
        <p:spPr>
          <a:xfrm>
            <a:off x="1752600" y="304800"/>
            <a:ext cx="6019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Adapter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89D4BB-C6D7-B425-7975-08875BD90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9418"/>
            <a:ext cx="9144000" cy="404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8368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F6D5A-1BD1-0EDA-1B0D-579F66006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48A2FC1-7B9F-453D-38EA-3ECABD891764}"/>
              </a:ext>
            </a:extLst>
          </p:cNvPr>
          <p:cNvSpPr txBox="1"/>
          <p:nvPr/>
        </p:nvSpPr>
        <p:spPr>
          <a:xfrm>
            <a:off x="591207" y="1348800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原始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PLM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的所有參數都被凍結不變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所以原始的模型完全一模一樣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但不同任務，其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adapters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都不一樣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因此原模型存成一個檔案，所有的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adapters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在微調後存成另一個檔案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需要任務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時，就將原模型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PLM+A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組成的新模型來處理任務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需要任務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時，就將原模型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PLM+B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組成的新模型來處理任務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endParaRPr kumimoji="1" lang="zh-TW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01235651-6B83-E215-0C3F-7574CEE113FB}"/>
              </a:ext>
            </a:extLst>
          </p:cNvPr>
          <p:cNvSpPr txBox="1">
            <a:spLocks/>
          </p:cNvSpPr>
          <p:nvPr/>
        </p:nvSpPr>
        <p:spPr>
          <a:xfrm>
            <a:off x="2065020" y="236220"/>
            <a:ext cx="6019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Adapter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52700531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CD4E4FB-A6CE-499C-BD82-C54815508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" y="616267"/>
            <a:ext cx="8620868" cy="504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6294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F3327A8-02C6-1371-6607-DD2CADEDA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752474"/>
            <a:ext cx="8667557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3271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841244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記憶體的消耗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PEFT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降低精度的方法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量化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的方法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使用外掛的方法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最有名的外掛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LORA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將量化和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LORA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結合的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QLORA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實際範例</a:t>
            </a:r>
            <a:b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371719" y="462455"/>
            <a:ext cx="300622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課程大綱</a:t>
            </a:r>
            <a:endParaRPr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2154885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5824B-074A-01AB-D235-695A765E1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096AA9B-9016-E8C7-A0E4-9B0BF0995A3A}"/>
              </a:ext>
            </a:extLst>
          </p:cNvPr>
          <p:cNvSpPr txBox="1"/>
          <p:nvPr/>
        </p:nvSpPr>
        <p:spPr>
          <a:xfrm>
            <a:off x="591207" y="1348800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原始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PLM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的所有參數都被凍結不變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所以原始的模型完全一模一樣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但不同任務，其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adapters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都不一樣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因此原模型存成一個檔案，所有的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adapters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在微調後存成另一個檔案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需要任務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時，就將原模型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PLM+A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組成的新模型來處理任務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需要任務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時，就將原模型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PLM+B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組成的新模型來處理任務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endParaRPr kumimoji="1" lang="zh-TW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44C213B-98E7-F8A3-6650-770C0544D8D8}"/>
              </a:ext>
            </a:extLst>
          </p:cNvPr>
          <p:cNvSpPr txBox="1">
            <a:spLocks/>
          </p:cNvSpPr>
          <p:nvPr/>
        </p:nvSpPr>
        <p:spPr>
          <a:xfrm>
            <a:off x="2065020" y="236220"/>
            <a:ext cx="6019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Adapter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的使用</a:t>
            </a:r>
          </a:p>
        </p:txBody>
      </p:sp>
    </p:spTree>
    <p:extLst>
      <p:ext uri="{BB962C8B-B14F-4D97-AF65-F5344CB8AC3E}">
        <p14:creationId xmlns:p14="http://schemas.microsoft.com/office/powerpoint/2010/main" val="84370908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B2D7C-4092-56FB-667A-E4E0A0DD1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82ED476-8648-58C7-F037-81446050D997}"/>
              </a:ext>
            </a:extLst>
          </p:cNvPr>
          <p:cNvSpPr txBox="1">
            <a:spLocks/>
          </p:cNvSpPr>
          <p:nvPr/>
        </p:nvSpPr>
        <p:spPr>
          <a:xfrm>
            <a:off x="2065020" y="236220"/>
            <a:ext cx="6019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Adapter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的使用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AEACBD-1437-21BC-B755-66AF3036F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8503"/>
            <a:ext cx="9144000" cy="55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1462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F8E20-3126-9714-D872-CFD97E41D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56250046-B3B9-18DD-1298-81AD85B64260}"/>
              </a:ext>
            </a:extLst>
          </p:cNvPr>
          <p:cNvSpPr txBox="1">
            <a:spLocks/>
          </p:cNvSpPr>
          <p:nvPr/>
        </p:nvSpPr>
        <p:spPr>
          <a:xfrm>
            <a:off x="2065020" y="236220"/>
            <a:ext cx="6019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Adapter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的使用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C9EF62-A532-378D-4C5A-0830A2D8B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522095"/>
            <a:ext cx="91344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2982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741FA-174A-CA5D-FEA5-DA4737DFD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0E6368-F70D-8B47-AD81-47A68A4D78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01241" y="3177540"/>
            <a:ext cx="5814060" cy="990600"/>
          </a:xfrm>
        </p:spPr>
        <p:txBody>
          <a:bodyPr/>
          <a:lstStyle/>
          <a:p>
            <a:pPr algn="just"/>
            <a:r>
              <a:rPr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tuning</a:t>
            </a:r>
          </a:p>
          <a:p>
            <a:pPr algn="just"/>
            <a:r>
              <a:rPr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Prefix tuning</a:t>
            </a:r>
          </a:p>
        </p:txBody>
      </p:sp>
    </p:spTree>
    <p:extLst>
      <p:ext uri="{BB962C8B-B14F-4D97-AF65-F5344CB8AC3E}">
        <p14:creationId xmlns:p14="http://schemas.microsoft.com/office/powerpoint/2010/main" val="153608621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C2741-C55C-BE1F-DC68-3F4D92735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ED5CBF7-F1D2-EEC3-FC0F-444ABB4AC00A}"/>
              </a:ext>
            </a:extLst>
          </p:cNvPr>
          <p:cNvSpPr txBox="1"/>
          <p:nvPr/>
        </p:nvSpPr>
        <p:spPr>
          <a:xfrm>
            <a:off x="591207" y="1469176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兩者均為近年在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LLM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上微調技術，不改動或不大幅改動預訓練模型原本的權重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在模型的輸入或中間層添加少量可訓練的「提示」（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）或「前綴」（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prefix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）向量，以引導模型在特定任務上生成更適合的輸出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主要的來源就是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one-shot, few-shot learning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C060D46-7C29-88C2-6B45-EEC9389B59CD}"/>
              </a:ext>
            </a:extLst>
          </p:cNvPr>
          <p:cNvSpPr txBox="1">
            <a:spLocks/>
          </p:cNvSpPr>
          <p:nvPr/>
        </p:nvSpPr>
        <p:spPr>
          <a:xfrm>
            <a:off x="2893498" y="267291"/>
            <a:ext cx="422568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核心理念說明</a:t>
            </a:r>
          </a:p>
        </p:txBody>
      </p:sp>
    </p:spTree>
    <p:extLst>
      <p:ext uri="{BB962C8B-B14F-4D97-AF65-F5344CB8AC3E}">
        <p14:creationId xmlns:p14="http://schemas.microsoft.com/office/powerpoint/2010/main" val="334027242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6215E-449A-62CE-7FA2-E42FACB64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053B584-816F-DBCB-755D-97A2550DA98F}"/>
              </a:ext>
            </a:extLst>
          </p:cNvPr>
          <p:cNvSpPr txBox="1"/>
          <p:nvPr/>
        </p:nvSpPr>
        <p:spPr>
          <a:xfrm>
            <a:off x="591207" y="1469176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在輸入句子前面或中間加入一組可訓練的嵌入向量（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Soft Prompt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），這些向量像是任務相關的可學習前綴詞彙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模型的主體權重保持不動，唯有這些嵌入參數會在訓練中更新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原本輸入是「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This movie is great!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Prompt-tuning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在輸入前加入一組學習到的向量「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[P1][P2] ... This movie is great!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P1][P2]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本身不是具體單詞，而是可訓練的向量，訓練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P1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P2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即可。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0145E79-A595-052C-E21A-84E3FFB140F8}"/>
              </a:ext>
            </a:extLst>
          </p:cNvPr>
          <p:cNvSpPr txBox="1">
            <a:spLocks/>
          </p:cNvSpPr>
          <p:nvPr/>
        </p:nvSpPr>
        <p:spPr>
          <a:xfrm>
            <a:off x="2119086" y="267291"/>
            <a:ext cx="500009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Prompt Tuning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6796388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80CAA-71E8-216E-2F9A-F25D0C6A9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1A893B4-8BDD-BB21-33FF-99F2997AB244}"/>
              </a:ext>
            </a:extLst>
          </p:cNvPr>
          <p:cNvSpPr txBox="1"/>
          <p:nvPr/>
        </p:nvSpPr>
        <p:spPr>
          <a:xfrm>
            <a:off x="591207" y="1469176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不僅在輸入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Embedding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層面前面加入提示，也可以在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Transformer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的每一層（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Self-Attention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Cross-Attention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）中插入一段可訓練的前綴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Key/Value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向量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這些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Prefix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參數在推論過程中就像是為了該任務而特製的一組上下文提示，引導模型的注意力分佈和生成結果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DA3480C-CA41-1A00-571C-2415749E28C1}"/>
              </a:ext>
            </a:extLst>
          </p:cNvPr>
          <p:cNvSpPr txBox="1">
            <a:spLocks/>
          </p:cNvSpPr>
          <p:nvPr/>
        </p:nvSpPr>
        <p:spPr>
          <a:xfrm>
            <a:off x="2119086" y="267291"/>
            <a:ext cx="500009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Prefix Tuning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978547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3D3F63B3-4057-4A5E-D542-D2E9464C5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52" y="603703"/>
            <a:ext cx="8333434" cy="600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4682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6BCF34C-B96F-9FF9-4306-7624444C1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327"/>
            <a:ext cx="9144000" cy="409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8205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2BF18-6F2A-7B6A-1970-0240EF38E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423965-07EC-1665-5E6F-2F9F167153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6859" y="2933700"/>
            <a:ext cx="3737741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什麼是量化</a:t>
            </a:r>
            <a:endParaRPr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562520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A059A-55C6-2291-D93F-5C316CF65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83F9F9-28EE-5E13-607C-7BB110F6AF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47719" y="2933700"/>
            <a:ext cx="5448562" cy="990600"/>
          </a:xfrm>
        </p:spPr>
        <p:txBody>
          <a:bodyPr/>
          <a:lstStyle/>
          <a:p>
            <a:pPr algn="just"/>
            <a:r>
              <a:rPr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記憶體的消耗</a:t>
            </a:r>
            <a:endParaRPr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870004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7A3D7FE-2ADA-1808-BEDB-7D7346E09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133350"/>
            <a:ext cx="6591300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21166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53052-D8D6-06B2-3069-A5268BFCD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BFB7401-6BE6-126E-6BB5-98E00357D9D1}"/>
              </a:ext>
            </a:extLst>
          </p:cNvPr>
          <p:cNvSpPr txBox="1"/>
          <p:nvPr/>
        </p:nvSpPr>
        <p:spPr>
          <a:xfrm>
            <a:off x="591207" y="1469176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量化（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Quantization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）是深度學習模型中常用的一種模型壓縮與加速技術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將原本使用高精度浮點格式（例如 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FP32 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 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FP16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）的參數和計算運算單元，轉換為較低精度的整數或低位元浮點格式（例如 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Int8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Int4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Int2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減少模型所需的記憶體空間與運算成本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在硬體（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TPU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、特殊加速器）上通常能利用更高效率的量化向量指令以加速推論速度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BC239C58-DEA2-2B73-BE0C-C95F94F0618A}"/>
              </a:ext>
            </a:extLst>
          </p:cNvPr>
          <p:cNvSpPr txBox="1">
            <a:spLocks/>
          </p:cNvSpPr>
          <p:nvPr/>
        </p:nvSpPr>
        <p:spPr>
          <a:xfrm>
            <a:off x="2893498" y="267291"/>
            <a:ext cx="422568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什麼是量化</a:t>
            </a:r>
          </a:p>
        </p:txBody>
      </p:sp>
    </p:spTree>
    <p:extLst>
      <p:ext uri="{BB962C8B-B14F-4D97-AF65-F5344CB8AC3E}">
        <p14:creationId xmlns:p14="http://schemas.microsoft.com/office/powerpoint/2010/main" val="63105712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91207" y="1469176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事實上，量化就是一個將數值重新對應到新的空間上的分佈方式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將數值對應到電腦的記憶體上，或說將十進位數值對應到二進位的電腦記憶體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整數較單純，但小數會牽涉到精度及範圍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同樣的記憶體數量，精度和範圍無法兼顧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在不互相抵消的情況下，要加大精度或範圍，就需要增加記憶體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893498" y="267291"/>
            <a:ext cx="422568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什麼是量化</a:t>
            </a:r>
          </a:p>
        </p:txBody>
      </p:sp>
    </p:spTree>
    <p:extLst>
      <p:ext uri="{BB962C8B-B14F-4D97-AF65-F5344CB8AC3E}">
        <p14:creationId xmlns:p14="http://schemas.microsoft.com/office/powerpoint/2010/main" val="385954971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66E1EAD-3BC4-240B-4980-5B8AB46C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99" y="795271"/>
            <a:ext cx="8587820" cy="513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0011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DD95D5E-CF08-A57C-0456-F373EF7C2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6266"/>
            <a:ext cx="9144000" cy="396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284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p8_scheme">
            <a:extLst>
              <a:ext uri="{FF2B5EF4-FFF2-40B4-BE49-F238E27FC236}">
                <a16:creationId xmlns:a16="http://schemas.microsoft.com/office/drawing/2014/main" id="{BC1E827A-7CB2-AE98-A68D-E5E6EA2F2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7725"/>
            <a:ext cx="9144000" cy="51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49249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5AC5E4F-756A-C0D8-4676-2D57350CC7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6467D8-0AC4-D7AD-156B-8CF2CA97B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44" y="1090972"/>
            <a:ext cx="8161556" cy="508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1283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28D79-BF9A-48EA-636D-94979E035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B8CDFF5-0F04-13D6-D209-5F4CB1A8DA78}"/>
              </a:ext>
            </a:extLst>
          </p:cNvPr>
          <p:cNvSpPr txBox="1"/>
          <p:nvPr/>
        </p:nvSpPr>
        <p:spPr>
          <a:xfrm>
            <a:off x="591207" y="1469176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事後量化（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Post-Training Quantization, PTQ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）：在模型完全訓練完成後，不經過額外的參數更新訓練，直接根據一些代表性資料（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calibration data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）為參數與激活值找到適合的量化比例和閾值，將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FP32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的權重和激活值映射至較低精度的整數範圍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486BAF5-7011-01E1-4371-438EB8DB6619}"/>
              </a:ext>
            </a:extLst>
          </p:cNvPr>
          <p:cNvSpPr txBox="1">
            <a:spLocks/>
          </p:cNvSpPr>
          <p:nvPr/>
        </p:nvSpPr>
        <p:spPr>
          <a:xfrm>
            <a:off x="2893498" y="267291"/>
            <a:ext cx="422568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量化的方法</a:t>
            </a:r>
          </a:p>
        </p:txBody>
      </p:sp>
    </p:spTree>
    <p:extLst>
      <p:ext uri="{BB962C8B-B14F-4D97-AF65-F5344CB8AC3E}">
        <p14:creationId xmlns:p14="http://schemas.microsoft.com/office/powerpoint/2010/main" val="82614825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93BBC-D658-B7B4-9351-09E752DD1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E5163E1-15D9-8706-8DF5-C3352DA24F58}"/>
              </a:ext>
            </a:extLst>
          </p:cNvPr>
          <p:cNvSpPr txBox="1"/>
          <p:nvPr/>
        </p:nvSpPr>
        <p:spPr>
          <a:xfrm>
            <a:off x="591207" y="1469176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量化感知訓練（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Quantization-Aware Training, QAT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）：在訓練過程中加入量化的「模擬」，使模型在訓練期間就考慮到未來推論時的量化誤差。模型在訓練時會預先插入「假的量化節點」，模擬將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FP32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數值裁減至較低精度後所帶來的誤差，並藉由反向傳播優化策略降低這種誤差對表現的影響。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2855771-FE19-A4F5-59C9-04588733F42C}"/>
              </a:ext>
            </a:extLst>
          </p:cNvPr>
          <p:cNvSpPr txBox="1">
            <a:spLocks/>
          </p:cNvSpPr>
          <p:nvPr/>
        </p:nvSpPr>
        <p:spPr>
          <a:xfrm>
            <a:off x="2893498" y="267291"/>
            <a:ext cx="422568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量化的方法</a:t>
            </a:r>
          </a:p>
        </p:txBody>
      </p:sp>
    </p:spTree>
    <p:extLst>
      <p:ext uri="{BB962C8B-B14F-4D97-AF65-F5344CB8AC3E}">
        <p14:creationId xmlns:p14="http://schemas.microsoft.com/office/powerpoint/2010/main" val="53741356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6C7BE-7340-54DD-FDF5-C8277FEFE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FE6715B-0CB4-4772-D807-5C6478CE82BF}"/>
              </a:ext>
            </a:extLst>
          </p:cNvPr>
          <p:cNvSpPr txBox="1"/>
          <p:nvPr/>
        </p:nvSpPr>
        <p:spPr>
          <a:xfrm>
            <a:off x="591207" y="1469176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在範圍和精度之間取得平衡，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FF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需要較大範圍，而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BP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需要精度，因此需要範圍和精度都能兼顧的新資料格式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去量化時的資料準確度，例如將一個數值重新分配到新的分佈，再從該分佈還原回原來數值時會有多大的差距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消除極端值的影響，在設計重新分配時，如果數值中有少數的極端值要如何考量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2DC1AF5-404B-09ED-9A68-E5E67BB0EAA6}"/>
              </a:ext>
            </a:extLst>
          </p:cNvPr>
          <p:cNvSpPr txBox="1">
            <a:spLocks/>
          </p:cNvSpPr>
          <p:nvPr/>
        </p:nvSpPr>
        <p:spPr>
          <a:xfrm>
            <a:off x="2519534" y="267291"/>
            <a:ext cx="459964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量化的注意事項</a:t>
            </a:r>
          </a:p>
        </p:txBody>
      </p:sp>
    </p:spTree>
    <p:extLst>
      <p:ext uri="{BB962C8B-B14F-4D97-AF65-F5344CB8AC3E}">
        <p14:creationId xmlns:p14="http://schemas.microsoft.com/office/powerpoint/2010/main" val="36965345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91207" y="1469176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訓練模型時，需要將模型的參數放入記憶體中方便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計算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由於模型的參數大部分使用了矩陣相乘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matmul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，因此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速度較慢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為主的計算，速度比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快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10-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數百倍，用顯示卡或蘋果的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一個參數如權重，大部分是小數，因此使用浮點數，電腦中浮點數的表示為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32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位元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32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位元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=4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位元組，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個參數佔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位元組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52600" y="304800"/>
            <a:ext cx="6019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記憶體的消耗</a:t>
            </a:r>
          </a:p>
        </p:txBody>
      </p:sp>
    </p:spTree>
    <p:extLst>
      <p:ext uri="{BB962C8B-B14F-4D97-AF65-F5344CB8AC3E}">
        <p14:creationId xmlns:p14="http://schemas.microsoft.com/office/powerpoint/2010/main" val="230260850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8C7D8-C29B-795B-7DA7-36BA5D083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65C4E2E-8483-3D96-D9DF-CB7857B9EF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6859" y="2933700"/>
            <a:ext cx="4057781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</a:t>
            </a:r>
            <a:r>
              <a:rPr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LORA</a:t>
            </a:r>
          </a:p>
        </p:txBody>
      </p:sp>
    </p:spTree>
    <p:extLst>
      <p:ext uri="{BB962C8B-B14F-4D97-AF65-F5344CB8AC3E}">
        <p14:creationId xmlns:p14="http://schemas.microsoft.com/office/powerpoint/2010/main" val="388912074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AFF19-012A-B902-9900-9A7FCEEBD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C4881B6-DC7B-597E-3CC2-82CFCB8AE56A}"/>
              </a:ext>
            </a:extLst>
          </p:cNvPr>
          <p:cNvSpPr txBox="1">
            <a:spLocks/>
          </p:cNvSpPr>
          <p:nvPr/>
        </p:nvSpPr>
        <p:spPr>
          <a:xfrm>
            <a:off x="1318260" y="267291"/>
            <a:ext cx="637032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什麼是矩陣的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Rank(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秩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70C6B6-B65B-9CB0-BE57-C58E93446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52" y="1805940"/>
            <a:ext cx="837754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8750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0F45B-6015-7767-EE19-B3DF38417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FD640F0-A320-7CD0-1380-5139D0B943CD}"/>
              </a:ext>
            </a:extLst>
          </p:cNvPr>
          <p:cNvSpPr txBox="1">
            <a:spLocks/>
          </p:cNvSpPr>
          <p:nvPr/>
        </p:nvSpPr>
        <p:spPr>
          <a:xfrm>
            <a:off x="1318260" y="267291"/>
            <a:ext cx="637032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什麼是矩陣的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Rank(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秩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6128B0-1DEF-F9BA-C1C6-02A5A86C5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2" y="1824037"/>
            <a:ext cx="8016238" cy="33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443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E7B57-B5DB-DFEB-7F0F-174D0D9EC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1E72EF4-21D3-5868-FED4-86EE232267D8}"/>
              </a:ext>
            </a:extLst>
          </p:cNvPr>
          <p:cNvSpPr txBox="1">
            <a:spLocks/>
          </p:cNvSpPr>
          <p:nvPr/>
        </p:nvSpPr>
        <p:spPr>
          <a:xfrm>
            <a:off x="1318260" y="267291"/>
            <a:ext cx="637032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什麼是矩陣的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Rank(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秩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7A772-0B85-4EF9-26BD-E14F5DE89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2" y="1824037"/>
            <a:ext cx="8016238" cy="33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4440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6568-8225-D574-5127-98D53C933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DBEEDB66-C198-DAC1-49F1-4FD6B6B4A065}"/>
              </a:ext>
            </a:extLst>
          </p:cNvPr>
          <p:cNvSpPr txBox="1">
            <a:spLocks/>
          </p:cNvSpPr>
          <p:nvPr/>
        </p:nvSpPr>
        <p:spPr>
          <a:xfrm>
            <a:off x="1318260" y="267291"/>
            <a:ext cx="637032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什麼是矩陣的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Rank(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秩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A78A7E5-F343-B4E1-6A2A-8ED8F8C7D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1722120"/>
            <a:ext cx="8110932" cy="39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4399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6FEF44E-AB4F-90CC-FD15-789C1EBBB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64" y="893444"/>
            <a:ext cx="8825672" cy="468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2612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D19398B-7E82-55DB-3BFA-16D9F869A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" y="884872"/>
            <a:ext cx="8781226" cy="47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8434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A4702-C2E6-AE0D-773E-7FC48757A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A6969EC-97DE-4D4F-49D7-8B977D90830B}"/>
              </a:ext>
            </a:extLst>
          </p:cNvPr>
          <p:cNvSpPr txBox="1"/>
          <p:nvPr/>
        </p:nvSpPr>
        <p:spPr>
          <a:xfrm>
            <a:off x="591207" y="1469176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雖然矩陣很大，但主要是為了容錯，如果將數值做近似值，秩較小的矩陣可能就可以代表這個看起來秩很大的矩陣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如果秩很小，那參數就不需要這麼多，就可以縮減矩陣的參數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像是一個大的矩陣的縮小版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將較大的矩陣「降維」，在經過訓練後，再把降維後的矩陣升維回同大小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10B3AE3-9D21-EAB5-1A3D-FFF833FBBDAC}"/>
              </a:ext>
            </a:extLst>
          </p:cNvPr>
          <p:cNvSpPr txBox="1">
            <a:spLocks/>
          </p:cNvSpPr>
          <p:nvPr/>
        </p:nvSpPr>
        <p:spPr>
          <a:xfrm>
            <a:off x="2893498" y="267291"/>
            <a:ext cx="422568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</a:t>
            </a: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LoRA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823800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168D190-7270-14D5-E155-2FED46F82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685800"/>
            <a:ext cx="90487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8666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6380A4D-1880-D15F-3008-9C3F9893F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523875"/>
            <a:ext cx="827722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3392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BD34B-CB21-4475-09EB-0FAD14D16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0090977-55A2-2FB1-0BBB-ECF2A85EDB07}"/>
              </a:ext>
            </a:extLst>
          </p:cNvPr>
          <p:cNvSpPr txBox="1"/>
          <p:nvPr/>
        </p:nvSpPr>
        <p:spPr>
          <a:xfrm>
            <a:off x="591207" y="1469176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個參數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位元組，通常大型模型至少有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億個參數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(10b)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，就需要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億位元組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這個值大約為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40GB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，一般顯示卡已經無法使用，必須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A100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或兩片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4090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GPT3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1750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億個參數，更不要說開源的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llama3.2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450b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，即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4500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億個參數，需要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叢集才有可能訓練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尋找在可能的情況下，減少訓練時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的需求量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不利於在多個任務間快速切換和遷移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9189CBDE-DA4A-05F4-EBFE-BC1AF8259F15}"/>
              </a:ext>
            </a:extLst>
          </p:cNvPr>
          <p:cNvSpPr txBox="1">
            <a:spLocks/>
          </p:cNvSpPr>
          <p:nvPr/>
        </p:nvSpPr>
        <p:spPr>
          <a:xfrm>
            <a:off x="1752600" y="304800"/>
            <a:ext cx="6019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記憶體的消耗</a:t>
            </a:r>
          </a:p>
        </p:txBody>
      </p:sp>
    </p:spTree>
    <p:extLst>
      <p:ext uri="{BB962C8B-B14F-4D97-AF65-F5344CB8AC3E}">
        <p14:creationId xmlns:p14="http://schemas.microsoft.com/office/powerpoint/2010/main" val="657726425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D1FAEC9-959C-653B-0242-AB78D9020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6973"/>
            <a:ext cx="9144000" cy="408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7447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6FAB0AD-A939-4059-1708-A680F1C73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372"/>
            <a:ext cx="9144000" cy="476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164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724FD79-DC61-61DC-4768-4913CB3DD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642"/>
            <a:ext cx="9144000" cy="45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6584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BFE4691-0D54-A335-A6C2-CE04B8CE5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694"/>
            <a:ext cx="9144000" cy="45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4228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C020282-6864-46E4-B567-5E5F7C98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073"/>
            <a:ext cx="9144000" cy="430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1578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20AC3A3-22C7-5030-98DA-F40E23A6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473"/>
            <a:ext cx="9144000" cy="497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2387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05195F0-7A7E-77BC-0B45-93959829B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6268"/>
            <a:ext cx="9144000" cy="450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0136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50804DD-13DB-D274-C7B1-84DEE3AF0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338262"/>
            <a:ext cx="57150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1641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256F2-BFEF-78B9-2F6F-F3420264B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898D49-6B83-CC59-74A6-9B6AF878E0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6859" y="2933700"/>
            <a:ext cx="4057781" cy="990600"/>
          </a:xfrm>
        </p:spPr>
        <p:txBody>
          <a:bodyPr/>
          <a:lstStyle/>
          <a:p>
            <a:pPr algn="just"/>
            <a:r>
              <a:rPr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PEFT</a:t>
            </a:r>
            <a:r>
              <a:rPr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搭配量化</a:t>
            </a:r>
            <a:endParaRPr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7982320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93AB2-073E-90AE-9577-5C1FF313B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4F8BEFD-3E59-3593-CA18-16D20C440F88}"/>
              </a:ext>
            </a:extLst>
          </p:cNvPr>
          <p:cNvSpPr txBox="1"/>
          <p:nvPr/>
        </p:nvSpPr>
        <p:spPr>
          <a:xfrm>
            <a:off x="591207" y="1469176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先將預訓練的基礎模型進行量化處理，以縮小模型大小、減少推論延遲和資源使用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再在這個量化後的基礎上加入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PEFT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方法（如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Adapters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LoRA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Prefix/Prompt-tuning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）以實現微調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引入新的浮點數格式，如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NF4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目前使用的為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QLoRA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0F09A9C3-5546-E19A-A225-D430FDE47B7C}"/>
              </a:ext>
            </a:extLst>
          </p:cNvPr>
          <p:cNvSpPr txBox="1">
            <a:spLocks/>
          </p:cNvSpPr>
          <p:nvPr/>
        </p:nvSpPr>
        <p:spPr>
          <a:xfrm>
            <a:off x="2427436" y="260713"/>
            <a:ext cx="473121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量化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+Adapter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888893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B6058-CFB2-7AC4-9554-D5357CEBC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9002FA00-0627-023D-E422-B73605AA2896}"/>
              </a:ext>
            </a:extLst>
          </p:cNvPr>
          <p:cNvSpPr txBox="1"/>
          <p:nvPr/>
        </p:nvSpPr>
        <p:spPr>
          <a:xfrm>
            <a:off x="591207" y="1469176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個參數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位元組，通常大型模型至少有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億個參數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(10b)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，就需要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億位元組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這個值大約為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40GB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，一般顯示卡已經無法使用，必須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A100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或兩片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4090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GPT3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1750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億個參數，更不要說開源的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llama3.2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450b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，即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4500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億個參數，需要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叢集才有可能訓練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尋找在可能的情況下，減少訓練時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的需求量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不利於在多個任務間快速切換和遷移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BEA9C88-6121-C65F-7DBE-075F98AA91B0}"/>
              </a:ext>
            </a:extLst>
          </p:cNvPr>
          <p:cNvSpPr txBox="1">
            <a:spLocks/>
          </p:cNvSpPr>
          <p:nvPr/>
        </p:nvSpPr>
        <p:spPr>
          <a:xfrm>
            <a:off x="1752600" y="304800"/>
            <a:ext cx="6019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訓練模型需要的資源</a:t>
            </a:r>
          </a:p>
        </p:txBody>
      </p:sp>
    </p:spTree>
    <p:extLst>
      <p:ext uri="{BB962C8B-B14F-4D97-AF65-F5344CB8AC3E}">
        <p14:creationId xmlns:p14="http://schemas.microsoft.com/office/powerpoint/2010/main" val="1871676575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83E4D92-2537-AD1E-2807-5B2ACD6D3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8324"/>
            <a:ext cx="9144000" cy="22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9039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E5219E0-08E1-514C-7C6F-E87EEFC7C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3385"/>
            <a:ext cx="9144000" cy="189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8949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0627F80-6BA3-4AF1-0C04-2EBADE80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2590800"/>
            <a:ext cx="90582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29815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3BF1B16-0F73-AAF1-D3D8-ADB6B171D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8240"/>
            <a:ext cx="9144000" cy="188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00888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B03F496-F78D-470C-0725-64FA54B31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5268"/>
            <a:ext cx="9144000" cy="252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21068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0CED7D7-A7C3-EC92-4720-8897C7A22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631"/>
            <a:ext cx="9144000" cy="56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5957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112EE46-264A-8A7D-B05D-3A5DB6006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4" y="324270"/>
            <a:ext cx="8762452" cy="638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24144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CC2EA4-8564-9201-E4AA-2450EA916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0"/>
            <a:ext cx="756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0811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355B9BC-A326-01E2-F9F6-8E166C47F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38287"/>
            <a:ext cx="89916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0196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3725249-F621-2876-7798-DC3C31C49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1395412"/>
            <a:ext cx="74199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752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39946-79FA-ABD9-30AB-3439A13EC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619741D-107F-D26D-885D-4ADEE270F4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6859" y="2933700"/>
            <a:ext cx="3737741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</a:t>
            </a:r>
            <a:r>
              <a:rPr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PEFT</a:t>
            </a:r>
          </a:p>
        </p:txBody>
      </p:sp>
    </p:spTree>
    <p:extLst>
      <p:ext uri="{BB962C8B-B14F-4D97-AF65-F5344CB8AC3E}">
        <p14:creationId xmlns:p14="http://schemas.microsoft.com/office/powerpoint/2010/main" val="3358493771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45DFF-A716-4D90-A831-A7973BD94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8E3E9FE-B941-41EC-912D-111FD95E413B}"/>
              </a:ext>
            </a:extLst>
          </p:cNvPr>
          <p:cNvSpPr txBox="1"/>
          <p:nvPr/>
        </p:nvSpPr>
        <p:spPr>
          <a:xfrm>
            <a:off x="591207" y="1469176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Can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you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run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it</a:t>
            </a:r>
          </a:p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https://huggingface.co/spaces/Vokturz/can-it-run-llm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1A52F5DE-36F7-5B53-A98B-3C206B593E90}"/>
              </a:ext>
            </a:extLst>
          </p:cNvPr>
          <p:cNvSpPr txBox="1">
            <a:spLocks/>
          </p:cNvSpPr>
          <p:nvPr/>
        </p:nvSpPr>
        <p:spPr>
          <a:xfrm>
            <a:off x="1752600" y="304800"/>
            <a:ext cx="6019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訓練模型需要的資源</a:t>
            </a:r>
          </a:p>
        </p:txBody>
      </p:sp>
    </p:spTree>
    <p:extLst>
      <p:ext uri="{BB962C8B-B14F-4D97-AF65-F5344CB8AC3E}">
        <p14:creationId xmlns:p14="http://schemas.microsoft.com/office/powerpoint/2010/main" val="31947918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FBF18-6B99-A450-2BD0-24D94DB10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A4073EC-FC3F-B8A2-4D9D-99B4DE0DE71F}"/>
              </a:ext>
            </a:extLst>
          </p:cNvPr>
          <p:cNvSpPr txBox="1"/>
          <p:nvPr/>
        </p:nvSpPr>
        <p:spPr>
          <a:xfrm>
            <a:off x="591207" y="1469176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PEFT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的全稱是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Parameter Efficient Fine Tuning(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參數高效微調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在對大型預訓練模型（如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BERT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系列、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T5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等）進行特定任務的微調時，不需對模模型全部參數進行調整，引入少量額外參數或對特定結構進行輕量化的改動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和全參數微調比較，效能沒有變壞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省記憶體可達原用量的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1/100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D2C8274E-CFB4-7BCE-EC2A-1CC9BC775B87}"/>
              </a:ext>
            </a:extLst>
          </p:cNvPr>
          <p:cNvSpPr txBox="1">
            <a:spLocks/>
          </p:cNvSpPr>
          <p:nvPr/>
        </p:nvSpPr>
        <p:spPr>
          <a:xfrm>
            <a:off x="1752600" y="304800"/>
            <a:ext cx="6019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PEFT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41770164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93592-A831-C634-2AFF-1D824F39E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89428F4-CD51-32A3-A0AF-C44A78E8244F}"/>
              </a:ext>
            </a:extLst>
          </p:cNvPr>
          <p:cNvSpPr txBox="1"/>
          <p:nvPr/>
        </p:nvSpPr>
        <p:spPr>
          <a:xfrm>
            <a:off x="591207" y="1469176"/>
            <a:ext cx="80772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Adapter-based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方法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Prefix-tuning / Prompt-tuning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Low-Rank Adaptation (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LoRA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endParaRPr kumimoji="1" lang="zh-TW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BitFit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與其他部分權重更新方法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混合策略與組合方法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另外也會配合降低參數值精度的方法，稱為量化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quntization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不算在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PEFT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方法中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如此可以將記憶體量再度降低，也不影響模型的性能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zh-TW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zh-TW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zh-TW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zh-TW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ED2DC4BE-4E0A-8137-DC09-53AE8EEA79C4}"/>
              </a:ext>
            </a:extLst>
          </p:cNvPr>
          <p:cNvSpPr txBox="1">
            <a:spLocks/>
          </p:cNvSpPr>
          <p:nvPr/>
        </p:nvSpPr>
        <p:spPr>
          <a:xfrm>
            <a:off x="1752600" y="304800"/>
            <a:ext cx="6019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常見的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PEFT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</a:p>
        </p:txBody>
      </p:sp>
    </p:spTree>
    <p:extLst>
      <p:ext uri="{BB962C8B-B14F-4D97-AF65-F5344CB8AC3E}">
        <p14:creationId xmlns:p14="http://schemas.microsoft.com/office/powerpoint/2010/main" val="2537160796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1619</TotalTime>
  <Words>1747</Words>
  <Application>Microsoft Office PowerPoint</Application>
  <PresentationFormat>如螢幕大小 (4:3)</PresentationFormat>
  <Paragraphs>171</Paragraphs>
  <Slides>70</Slides>
  <Notes>39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70</vt:i4>
      </vt:variant>
    </vt:vector>
  </HeadingPairs>
  <TitlesOfParts>
    <vt:vector size="78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32</cp:revision>
  <dcterms:created xsi:type="dcterms:W3CDTF">2024-03-14T12:57:13Z</dcterms:created>
  <dcterms:modified xsi:type="dcterms:W3CDTF">2024-12-17T05:56:52Z</dcterms:modified>
</cp:coreProperties>
</file>